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71" r:id="rId2"/>
    <p:sldId id="268" r:id="rId3"/>
    <p:sldId id="269" r:id="rId4"/>
    <p:sldId id="263" r:id="rId5"/>
    <p:sldId id="265" r:id="rId6"/>
    <p:sldId id="270" r:id="rId7"/>
    <p:sldId id="260" r:id="rId8"/>
    <p:sldId id="266" r:id="rId9"/>
    <p:sldId id="262" r:id="rId10"/>
    <p:sldId id="273" r:id="rId11"/>
    <p:sldId id="259" r:id="rId12"/>
    <p:sldId id="258" r:id="rId13"/>
    <p:sldId id="257" r:id="rId14"/>
    <p:sldId id="261" r:id="rId15"/>
    <p:sldId id="256" r:id="rId16"/>
    <p:sldId id="264" r:id="rId17"/>
    <p:sldId id="267" r:id="rId18"/>
    <p:sldId id="282" r:id="rId19"/>
    <p:sldId id="281" r:id="rId20"/>
    <p:sldId id="280" r:id="rId21"/>
    <p:sldId id="279" r:id="rId22"/>
    <p:sldId id="278" r:id="rId23"/>
    <p:sldId id="277" r:id="rId24"/>
    <p:sldId id="276" r:id="rId25"/>
    <p:sldId id="275" r:id="rId26"/>
    <p:sldId id="274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3CD4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450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337FB73-E154-4357-8F5A-BB7D0FB49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A83249-507E-4687-AE93-4C0D1555F5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C00F7-9DB3-4E96-9805-5CCC53E6FD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29988-8B14-4331-B38B-4DA54F4BD4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DBAAE-F8A0-4784-8D30-C1FBDE502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3D9EFC-E0DF-4824-A614-62E759A6DF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67571-5893-4610-91AE-5F892C880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2998B-65B8-490D-9901-0EF0C69F0D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9307D9-A334-4C3F-983E-87D806B53B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2B84E2-6953-41BD-8F3A-3F2270C70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0A5F11-5C77-4F19-9683-D3C106A25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smtClean="0"/>
            </a:lvl1pPr>
          </a:lstStyle>
          <a:p>
            <a:pPr>
              <a:defRPr/>
            </a:pPr>
            <a:fld id="{41CD8A26-B6AC-4697-90EA-54A12A86E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560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3561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23563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64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65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66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67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68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69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70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71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235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23577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78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579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23581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82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83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84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85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86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87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88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23590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591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23594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23596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97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9" y="331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98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9" y="181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599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600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8" y="896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601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5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602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23603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9" y="141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23604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5" Type="http://schemas.openxmlformats.org/officeDocument/2006/relationships/image" Target="../media/image23.jpeg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6.wav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7.wav"/><Relationship Id="rId4" Type="http://schemas.openxmlformats.org/officeDocument/2006/relationships/image" Target="../media/image2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val 6"/>
          <p:cNvSpPr>
            <a:spLocks noChangeArrowheads="1"/>
          </p:cNvSpPr>
          <p:nvPr/>
        </p:nvSpPr>
        <p:spPr bwMode="auto">
          <a:xfrm>
            <a:off x="2514600" y="0"/>
            <a:ext cx="5943600" cy="51054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2747962" y="1981200"/>
            <a:ext cx="6396037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dirty="0" smtClean="0">
                <a:solidFill>
                  <a:srgbClr val="FF0000"/>
                </a:solidFill>
              </a:rPr>
              <a:t>Безопасность в доме</a:t>
            </a:r>
            <a:endParaRPr lang="ru-RU" sz="4000" i="1" dirty="0">
              <a:solidFill>
                <a:srgbClr val="FF0000"/>
              </a:solidFill>
              <a:latin typeface="Arial Black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ru-RU" sz="3200" i="1" dirty="0">
                <a:solidFill>
                  <a:srgbClr val="063CD4"/>
                </a:solidFill>
                <a:latin typeface="Arial Black" pitchFamily="34" charset="0"/>
              </a:rPr>
              <a:t>Советы </a:t>
            </a:r>
          </a:p>
          <a:p>
            <a:pPr algn="ctr">
              <a:spcBef>
                <a:spcPct val="50000"/>
              </a:spcBef>
            </a:pPr>
            <a:r>
              <a:rPr lang="ru-RU" sz="3200" i="1" dirty="0">
                <a:solidFill>
                  <a:srgbClr val="063CD4"/>
                </a:solidFill>
                <a:latin typeface="Arial Black" pitchFamily="34" charset="0"/>
              </a:rPr>
              <a:t>Мудрого Филина</a:t>
            </a:r>
          </a:p>
        </p:txBody>
      </p:sp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2" cstate="print">
            <a:lum bright="-6000" contrast="12000"/>
          </a:blip>
          <a:srcRect/>
          <a:stretch>
            <a:fillRect/>
          </a:stretch>
        </p:blipFill>
        <p:spPr bwMode="auto">
          <a:xfrm>
            <a:off x="0" y="0"/>
            <a:ext cx="274796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8"/>
          <p:cNvPicPr>
            <a:picLocks noChangeAspect="1" noChangeArrowheads="1"/>
          </p:cNvPicPr>
          <p:nvPr/>
        </p:nvPicPr>
        <p:blipFill>
          <a:blip r:embed="rId3" cstate="print">
            <a:lum contrast="18000"/>
          </a:blip>
          <a:srcRect/>
          <a:stretch>
            <a:fillRect/>
          </a:stretch>
        </p:blipFill>
        <p:spPr bwMode="auto">
          <a:xfrm>
            <a:off x="7010400" y="4238625"/>
            <a:ext cx="2133600" cy="2252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Рамка 5"/>
          <p:cNvSpPr/>
          <p:nvPr/>
        </p:nvSpPr>
        <p:spPr bwMode="auto">
          <a:xfrm>
            <a:off x="152400" y="4419600"/>
            <a:ext cx="3733800" cy="838200"/>
          </a:xfrm>
          <a:prstGeom prst="fra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Родик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 М.Б</a:t>
            </a:r>
            <a:b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</a:b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</a:rPr>
              <a:t>3 класс                 2016г</a:t>
            </a:r>
            <a:endParaRPr kumimoji="0" lang="ru-RU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9340" y="5257800"/>
            <a:ext cx="5821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 презентация поможет взрослым</a:t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уберечь детей от опасностей, которых</a:t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так много встречается на детском пути.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3962400" y="609600"/>
            <a:ext cx="40862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685800" y="13716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0"/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533400" y="1219200"/>
            <a:ext cx="3124200" cy="31400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0"/>
              <a:t>Запомни, друг: </a:t>
            </a:r>
          </a:p>
          <a:p>
            <a:r>
              <a:rPr lang="ru-RU" sz="2000" b="0"/>
              <a:t>на красный свет</a:t>
            </a:r>
          </a:p>
          <a:p>
            <a:r>
              <a:rPr lang="ru-RU" sz="2000" b="0"/>
              <a:t>Через дорогу хода нет!</a:t>
            </a:r>
          </a:p>
          <a:p>
            <a:r>
              <a:rPr lang="ru-RU" sz="2000" b="0"/>
              <a:t>И будь внимателен </a:t>
            </a:r>
          </a:p>
          <a:p>
            <a:r>
              <a:rPr lang="ru-RU" sz="2000" b="0"/>
              <a:t>в пути:</a:t>
            </a:r>
          </a:p>
          <a:p>
            <a:r>
              <a:rPr lang="ru-RU" sz="2000" b="0"/>
              <a:t>Всегда на светофор гляди.</a:t>
            </a:r>
          </a:p>
          <a:p>
            <a:r>
              <a:rPr lang="ru-RU" sz="2000" b="0"/>
              <a:t>Коль осторожен пешеход -</a:t>
            </a:r>
          </a:p>
          <a:p>
            <a:r>
              <a:rPr lang="ru-RU" sz="2000" b="0"/>
              <a:t>То безопасен пешеход.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4953000"/>
            <a:ext cx="766972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Запомни!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При переходе дороги смотри на светофор. 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Вспомни правила пешехода.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0" y="457200"/>
            <a:ext cx="569595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4191000" y="45720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0">
              <a:latin typeface="Arial" charset="0"/>
            </a:endParaRPr>
          </a:p>
        </p:txBody>
      </p:sp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3581400" y="3581400"/>
            <a:ext cx="5029200" cy="25304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0">
                <a:latin typeface="Arial" charset="0"/>
              </a:rPr>
              <a:t>Много тюбиков и баночек</a:t>
            </a:r>
          </a:p>
          <a:p>
            <a:pPr algn="ctr"/>
            <a:r>
              <a:rPr lang="ru-RU" sz="2000" b="0">
                <a:latin typeface="Arial" charset="0"/>
              </a:rPr>
              <a:t>Есть в шкафах у наших мамочек.</a:t>
            </a:r>
          </a:p>
          <a:p>
            <a:pPr algn="ctr"/>
            <a:r>
              <a:rPr lang="ru-RU" sz="2000" b="0">
                <a:latin typeface="Arial" charset="0"/>
              </a:rPr>
              <a:t>В них хранятся средства разные,</a:t>
            </a:r>
          </a:p>
          <a:p>
            <a:pPr algn="ctr"/>
            <a:r>
              <a:rPr lang="ru-RU" sz="2000" b="0">
                <a:latin typeface="Arial" charset="0"/>
              </a:rPr>
              <a:t>К сожалению, опасные...</a:t>
            </a:r>
          </a:p>
          <a:p>
            <a:pPr algn="ctr"/>
            <a:r>
              <a:rPr lang="ru-RU" sz="2000" b="0">
                <a:latin typeface="Arial" charset="0"/>
              </a:rPr>
              <a:t>Кремы, пасты и таблеточки </a:t>
            </a:r>
          </a:p>
          <a:p>
            <a:pPr algn="ctr"/>
            <a:r>
              <a:rPr lang="ru-RU" sz="2000" b="0">
                <a:latin typeface="Arial" charset="0"/>
              </a:rPr>
              <a:t>Не берите в руки, деточки: </a:t>
            </a:r>
          </a:p>
          <a:p>
            <a:pPr algn="ctr"/>
            <a:r>
              <a:rPr lang="ru-RU" sz="2000" b="0">
                <a:latin typeface="Arial" charset="0"/>
              </a:rPr>
              <a:t>Эта бытовая химия</a:t>
            </a:r>
          </a:p>
          <a:p>
            <a:pPr algn="ctr"/>
            <a:r>
              <a:rPr lang="ru-RU" sz="2000" b="0">
                <a:latin typeface="Arial" charset="0"/>
              </a:rPr>
              <a:t> -Как отрава очень сильная!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3886200"/>
            <a:ext cx="33911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Запомни!</a:t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берите в руки </a:t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незнакомые предметы.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5"/>
          <p:cNvSpPr txBox="1">
            <a:spLocks noChangeArrowheads="1"/>
          </p:cNvSpPr>
          <p:nvPr/>
        </p:nvSpPr>
        <p:spPr bwMode="auto">
          <a:xfrm>
            <a:off x="304800" y="304800"/>
            <a:ext cx="5486400" cy="3444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Arial" charset="0"/>
              </a:rPr>
              <a:t>Если ты газ зажигать не умеешь, </a:t>
            </a:r>
          </a:p>
          <a:p>
            <a:pPr algn="ctr"/>
            <a:r>
              <a:rPr lang="ru-RU" sz="2000">
                <a:latin typeface="Arial" charset="0"/>
              </a:rPr>
              <a:t>Не подходи, иль потом пожалеешь... </a:t>
            </a:r>
          </a:p>
          <a:p>
            <a:pPr algn="ctr"/>
            <a:r>
              <a:rPr lang="ru-RU" sz="2000">
                <a:latin typeface="Arial" charset="0"/>
              </a:rPr>
              <a:t>Очень опасно к плите приближаться: </a:t>
            </a:r>
          </a:p>
          <a:p>
            <a:pPr algn="ctr"/>
            <a:r>
              <a:rPr lang="ru-RU" sz="2000">
                <a:latin typeface="Arial" charset="0"/>
              </a:rPr>
              <a:t>Может она загореться, взорваться... </a:t>
            </a:r>
          </a:p>
          <a:p>
            <a:pPr algn="ctr"/>
            <a:r>
              <a:rPr lang="ru-RU" sz="2000">
                <a:latin typeface="Arial" charset="0"/>
              </a:rPr>
              <a:t>Мама сама всё согреет и сварит,</a:t>
            </a:r>
          </a:p>
          <a:p>
            <a:pPr algn="ctr"/>
            <a:r>
              <a:rPr lang="ru-RU" sz="2000">
                <a:latin typeface="Arial" charset="0"/>
              </a:rPr>
              <a:t> Суп приготовит и чайник поставит. </a:t>
            </a:r>
          </a:p>
          <a:p>
            <a:pPr algn="ctr"/>
            <a:r>
              <a:rPr lang="ru-RU" sz="2000">
                <a:latin typeface="Arial" charset="0"/>
              </a:rPr>
              <a:t>Ты же, малыш, не спеши: </a:t>
            </a:r>
          </a:p>
          <a:p>
            <a:pPr algn="ctr"/>
            <a:r>
              <a:rPr lang="ru-RU" sz="2000">
                <a:latin typeface="Arial" charset="0"/>
              </a:rPr>
              <a:t>подрастешь –</a:t>
            </a:r>
          </a:p>
          <a:p>
            <a:pPr algn="ctr"/>
            <a:r>
              <a:rPr lang="ru-RU" sz="2000">
                <a:latin typeface="Arial" charset="0"/>
              </a:rPr>
              <a:t>Спичкой конфорку ты сам подожжешь!</a:t>
            </a:r>
          </a:p>
          <a:p>
            <a:pPr algn="ctr"/>
            <a:r>
              <a:rPr lang="ru-RU" sz="2000">
                <a:latin typeface="Arial" charset="0"/>
              </a:rPr>
              <a:t/>
            </a:r>
            <a:br>
              <a:rPr lang="ru-RU" sz="2000">
                <a:latin typeface="Arial" charset="0"/>
              </a:rPr>
            </a:br>
            <a:endParaRPr lang="ru-RU" sz="2000">
              <a:latin typeface="Arial" charset="0"/>
            </a:endParaRP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3505200" y="3416300"/>
            <a:ext cx="4991100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04800" y="4038600"/>
            <a:ext cx="342112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Запомни!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 газ не зажигай.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очень опасно.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0" y="533400"/>
            <a:ext cx="4800600" cy="4968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Arial" charset="0"/>
              </a:rPr>
              <a:t>Пилюли и таблетки</a:t>
            </a:r>
          </a:p>
          <a:p>
            <a:pPr algn="ctr"/>
            <a:r>
              <a:rPr lang="ru-RU" sz="2000">
                <a:latin typeface="Arial" charset="0"/>
              </a:rPr>
              <a:t>Нельзя тайком глотать!</a:t>
            </a:r>
          </a:p>
          <a:p>
            <a:pPr algn="ctr"/>
            <a:r>
              <a:rPr lang="ru-RU" sz="2000">
                <a:latin typeface="Arial" charset="0"/>
              </a:rPr>
              <a:t>Об этом наши детки</a:t>
            </a:r>
          </a:p>
          <a:p>
            <a:pPr algn="ctr"/>
            <a:r>
              <a:rPr lang="ru-RU" sz="2000">
                <a:latin typeface="Arial" charset="0"/>
              </a:rPr>
              <a:t>Обязаны узнать.</a:t>
            </a:r>
          </a:p>
          <a:p>
            <a:pPr algn="ctr"/>
            <a:r>
              <a:rPr lang="ru-RU" sz="2000">
                <a:latin typeface="Arial" charset="0"/>
              </a:rPr>
              <a:t>Вот если заболеете, </a:t>
            </a:r>
          </a:p>
          <a:p>
            <a:pPr algn="ctr"/>
            <a:r>
              <a:rPr lang="ru-RU" sz="2000">
                <a:latin typeface="Arial" charset="0"/>
              </a:rPr>
              <a:t>Врача вам позовут, </a:t>
            </a:r>
          </a:p>
          <a:p>
            <a:pPr algn="ctr"/>
            <a:r>
              <a:rPr lang="ru-RU" sz="2000">
                <a:latin typeface="Arial" charset="0"/>
              </a:rPr>
              <a:t>То взрослые таблетку </a:t>
            </a:r>
          </a:p>
          <a:p>
            <a:pPr algn="ctr"/>
            <a:r>
              <a:rPr lang="ru-RU" sz="2000">
                <a:latin typeface="Arial" charset="0"/>
              </a:rPr>
              <a:t>Вам сами принесут.</a:t>
            </a:r>
          </a:p>
          <a:p>
            <a:pPr algn="ctr"/>
            <a:r>
              <a:rPr lang="ru-RU" sz="2000">
                <a:latin typeface="Arial" charset="0"/>
              </a:rPr>
              <a:t>Но если не больны вы,</a:t>
            </a:r>
          </a:p>
          <a:p>
            <a:pPr algn="ctr"/>
            <a:r>
              <a:rPr lang="ru-RU" sz="2000">
                <a:latin typeface="Arial" charset="0"/>
              </a:rPr>
              <a:t>Таблетки есть нельзя:</a:t>
            </a:r>
          </a:p>
          <a:p>
            <a:pPr algn="ctr"/>
            <a:r>
              <a:rPr lang="ru-RU" sz="2000">
                <a:latin typeface="Arial" charset="0"/>
              </a:rPr>
              <a:t>Глотать их без причины</a:t>
            </a:r>
          </a:p>
          <a:p>
            <a:pPr algn="ctr"/>
            <a:r>
              <a:rPr lang="ru-RU" sz="2000">
                <a:latin typeface="Arial" charset="0"/>
              </a:rPr>
              <a:t>Опасно вам, друзья.</a:t>
            </a:r>
          </a:p>
          <a:p>
            <a:pPr algn="ctr"/>
            <a:r>
              <a:rPr lang="ru-RU" sz="2000">
                <a:latin typeface="Arial" charset="0"/>
              </a:rPr>
              <a:t>Ведь отравиться можно: </a:t>
            </a:r>
          </a:p>
          <a:p>
            <a:pPr algn="ctr"/>
            <a:r>
              <a:rPr lang="ru-RU" sz="2000">
                <a:latin typeface="Arial" charset="0"/>
              </a:rPr>
              <a:t>В таких таблетках - вред!!! </a:t>
            </a:r>
          </a:p>
          <a:p>
            <a:pPr algn="ctr"/>
            <a:r>
              <a:rPr lang="ru-RU" sz="2000">
                <a:latin typeface="Arial" charset="0"/>
              </a:rPr>
              <a:t>Так будьте осторожны –</a:t>
            </a:r>
          </a:p>
          <a:p>
            <a:pPr algn="ctr"/>
            <a:r>
              <a:rPr lang="ru-RU" sz="2000">
                <a:latin typeface="Arial" charset="0"/>
              </a:rPr>
              <a:t>Живите много лет!!!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4191000" y="1371600"/>
            <a:ext cx="49530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191000" y="4876800"/>
            <a:ext cx="48768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Запомни!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таблетки не бери.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очень опасно!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3886200" y="1143000"/>
            <a:ext cx="4495800" cy="55784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Arial" charset="0"/>
              </a:rPr>
              <a:t>Друг, по перилам </a:t>
            </a:r>
          </a:p>
          <a:p>
            <a:pPr algn="ctr"/>
            <a:r>
              <a:rPr lang="ru-RU" sz="2000">
                <a:latin typeface="Arial" charset="0"/>
              </a:rPr>
              <a:t>опасно кататься!</a:t>
            </a:r>
          </a:p>
          <a:p>
            <a:pPr algn="ctr"/>
            <a:r>
              <a:rPr lang="ru-RU" sz="2000">
                <a:latin typeface="Arial" charset="0"/>
              </a:rPr>
              <a:t> Можешь качнуться –</a:t>
            </a:r>
          </a:p>
          <a:p>
            <a:pPr algn="ctr"/>
            <a:r>
              <a:rPr lang="ru-RU" sz="2000">
                <a:latin typeface="Arial" charset="0"/>
              </a:rPr>
              <a:t> и не удержаться, </a:t>
            </a:r>
          </a:p>
          <a:p>
            <a:pPr algn="ctr"/>
            <a:r>
              <a:rPr lang="ru-RU" sz="2000">
                <a:latin typeface="Arial" charset="0"/>
              </a:rPr>
              <a:t>Или штанами за болт зацепиться... </a:t>
            </a:r>
          </a:p>
          <a:p>
            <a:pPr algn="ctr"/>
            <a:r>
              <a:rPr lang="ru-RU" sz="2000">
                <a:latin typeface="Arial" charset="0"/>
              </a:rPr>
              <a:t>Больно спиной </a:t>
            </a:r>
          </a:p>
          <a:p>
            <a:pPr algn="ctr"/>
            <a:r>
              <a:rPr lang="ru-RU" sz="2000">
                <a:latin typeface="Arial" charset="0"/>
              </a:rPr>
              <a:t>на ступеньки свалиться!</a:t>
            </a:r>
          </a:p>
          <a:p>
            <a:pPr algn="ctr"/>
            <a:endParaRPr lang="ru-RU" sz="2000">
              <a:latin typeface="Arial" charset="0"/>
            </a:endParaRPr>
          </a:p>
          <a:p>
            <a:pPr algn="ctr"/>
            <a:r>
              <a:rPr lang="ru-RU" sz="2000">
                <a:latin typeface="Arial" charset="0"/>
              </a:rPr>
              <a:t>Или сорвешься в пролет </a:t>
            </a:r>
          </a:p>
          <a:p>
            <a:pPr algn="ctr"/>
            <a:r>
              <a:rPr lang="ru-RU" sz="2000">
                <a:latin typeface="Arial" charset="0"/>
              </a:rPr>
              <a:t>- что тогда?</a:t>
            </a:r>
          </a:p>
          <a:p>
            <a:pPr algn="ctr"/>
            <a:r>
              <a:rPr lang="ru-RU" sz="2000">
                <a:latin typeface="Arial" charset="0"/>
              </a:rPr>
              <a:t>Это уже пострашнее беда!</a:t>
            </a:r>
          </a:p>
          <a:p>
            <a:pPr algn="ctr"/>
            <a:r>
              <a:rPr lang="ru-RU" sz="2000">
                <a:latin typeface="Arial" charset="0"/>
              </a:rPr>
              <a:t>Так что собой не рискуй,</a:t>
            </a:r>
          </a:p>
          <a:p>
            <a:pPr algn="ctr"/>
            <a:r>
              <a:rPr lang="ru-RU" sz="2000">
                <a:latin typeface="Arial" charset="0"/>
              </a:rPr>
              <a:t> не катайся,</a:t>
            </a:r>
          </a:p>
          <a:p>
            <a:pPr algn="ctr"/>
            <a:r>
              <a:rPr lang="ru-RU" sz="2000">
                <a:latin typeface="Arial" charset="0"/>
              </a:rPr>
              <a:t>А по ступенькам спокойно спускайся!</a:t>
            </a:r>
          </a:p>
          <a:p>
            <a:pPr algn="ctr"/>
            <a:r>
              <a:rPr lang="ru-RU" sz="2000">
                <a:latin typeface="Arial" charset="0"/>
              </a:rPr>
              <a:t/>
            </a:r>
            <a:br>
              <a:rPr lang="ru-RU" sz="2000">
                <a:latin typeface="Arial" charset="0"/>
              </a:rPr>
            </a:br>
            <a:endParaRPr lang="ru-RU" sz="2000">
              <a:latin typeface="Arial" charset="0"/>
            </a:endParaRP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0" y="228600"/>
            <a:ext cx="4572000" cy="307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81000" y="3657600"/>
            <a:ext cx="42635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Запомни!</a:t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перилам кататься нельзя.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3581400" y="457200"/>
            <a:ext cx="4495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304800" y="381000"/>
            <a:ext cx="3124200" cy="31400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Arial" charset="0"/>
              </a:rPr>
              <a:t>Не играйте острыми</a:t>
            </a:r>
          </a:p>
          <a:p>
            <a:pPr algn="ctr"/>
            <a:r>
              <a:rPr lang="ru-RU" sz="2000">
                <a:latin typeface="Arial" charset="0"/>
              </a:rPr>
              <a:t>Вилками, ножами.</a:t>
            </a:r>
          </a:p>
          <a:p>
            <a:pPr algn="ctr"/>
            <a:r>
              <a:rPr lang="ru-RU" sz="2000">
                <a:latin typeface="Arial" charset="0"/>
              </a:rPr>
              <a:t>Ведь такой «игрушкой» просто</a:t>
            </a:r>
          </a:p>
          <a:p>
            <a:pPr algn="ctr"/>
            <a:r>
              <a:rPr lang="ru-RU" sz="2000">
                <a:latin typeface="Arial" charset="0"/>
              </a:rPr>
              <a:t>Что-нибудь поранить.</a:t>
            </a:r>
          </a:p>
          <a:p>
            <a:pPr algn="ctr"/>
            <a:r>
              <a:rPr lang="ru-RU" sz="2000">
                <a:latin typeface="Arial" charset="0"/>
              </a:rPr>
              <a:t>Будет больно, будет грустно,</a:t>
            </a:r>
          </a:p>
          <a:p>
            <a:pPr algn="ctr"/>
            <a:r>
              <a:rPr lang="ru-RU" sz="2000">
                <a:latin typeface="Arial" charset="0"/>
              </a:rPr>
              <a:t>Мама наругает...</a:t>
            </a:r>
          </a:p>
          <a:p>
            <a:pPr algn="ctr"/>
            <a:r>
              <a:rPr lang="ru-RU" sz="2000">
                <a:latin typeface="Arial" charset="0"/>
              </a:rPr>
              <a:t>Неужели вам игрушек</a:t>
            </a:r>
          </a:p>
          <a:p>
            <a:pPr algn="ctr"/>
            <a:r>
              <a:rPr lang="ru-RU" sz="2000">
                <a:latin typeface="Arial" charset="0"/>
              </a:rPr>
              <a:t>В доме не хватает?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4343400"/>
            <a:ext cx="64855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Запомни!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играть с острыми предметами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57200"/>
            <a:ext cx="4343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5410200" y="2438400"/>
            <a:ext cx="2667000" cy="3477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Arial" charset="0"/>
              </a:rPr>
              <a:t>Когда в кастрюле кипяток, </a:t>
            </a:r>
          </a:p>
          <a:p>
            <a:r>
              <a:rPr lang="ru-RU" sz="2000" dirty="0">
                <a:latin typeface="Arial" charset="0"/>
              </a:rPr>
              <a:t>Не прикасайся</a:t>
            </a:r>
          </a:p>
          <a:p>
            <a:r>
              <a:rPr lang="ru-RU" sz="2000" dirty="0">
                <a:latin typeface="Arial" charset="0"/>
              </a:rPr>
              <a:t> к ней, дружок, </a:t>
            </a:r>
          </a:p>
          <a:p>
            <a:r>
              <a:rPr lang="ru-RU" sz="2000" dirty="0">
                <a:latin typeface="Arial" charset="0"/>
              </a:rPr>
              <a:t>И очень осторожен будь:</a:t>
            </a:r>
          </a:p>
          <a:p>
            <a:r>
              <a:rPr lang="ru-RU" sz="2000" dirty="0">
                <a:latin typeface="Arial" charset="0"/>
              </a:rPr>
              <a:t> Ее так просто </a:t>
            </a:r>
            <a:r>
              <a:rPr lang="ru-RU" sz="2000" dirty="0" smtClean="0">
                <a:latin typeface="Arial" charset="0"/>
              </a:rPr>
              <a:t>перевернуть</a:t>
            </a:r>
            <a:r>
              <a:rPr lang="ru-RU" sz="2000" dirty="0">
                <a:latin typeface="Arial" charset="0"/>
              </a:rPr>
              <a:t>!</a:t>
            </a:r>
          </a:p>
          <a:p>
            <a:r>
              <a:rPr lang="ru-RU" sz="2000" dirty="0">
                <a:latin typeface="Arial" charset="0"/>
              </a:rPr>
              <a:t>Поверь: кипящая </a:t>
            </a:r>
            <a:r>
              <a:rPr lang="ru-RU" sz="2000" dirty="0" smtClean="0">
                <a:latin typeface="Arial" charset="0"/>
              </a:rPr>
              <a:t>вода была </a:t>
            </a:r>
            <a:r>
              <a:rPr lang="ru-RU" sz="2000" dirty="0">
                <a:latin typeface="Arial" charset="0"/>
              </a:rPr>
              <a:t>опасною </a:t>
            </a:r>
            <a:r>
              <a:rPr lang="ru-RU" sz="2000" dirty="0" smtClean="0">
                <a:latin typeface="Arial" charset="0"/>
              </a:rPr>
              <a:t>всегда. </a:t>
            </a:r>
            <a:endParaRPr lang="ru-RU" sz="200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44196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Запомни!</a:t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 подходи к горячей посуде.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0" y="228600"/>
            <a:ext cx="5181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4419600" y="2971800"/>
            <a:ext cx="4114800" cy="2835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" charset="0"/>
              </a:rPr>
              <a:t>Сынок хотел, как папа, стать</a:t>
            </a:r>
          </a:p>
          <a:p>
            <a:r>
              <a:rPr lang="ru-RU" sz="2000">
                <a:latin typeface="Arial" charset="0"/>
              </a:rPr>
              <a:t>И начал гвоздик забивать;</a:t>
            </a:r>
          </a:p>
          <a:p>
            <a:r>
              <a:rPr lang="ru-RU" sz="2000">
                <a:latin typeface="Arial" charset="0"/>
              </a:rPr>
              <a:t>Попал по пальцу молотком -</a:t>
            </a:r>
          </a:p>
          <a:p>
            <a:r>
              <a:rPr lang="ru-RU" sz="2000">
                <a:latin typeface="Arial" charset="0"/>
              </a:rPr>
              <a:t>На рёв сбежался целый дом...</a:t>
            </a:r>
          </a:p>
          <a:p>
            <a:r>
              <a:rPr lang="ru-RU" sz="2000">
                <a:latin typeface="Arial" charset="0"/>
              </a:rPr>
              <a:t>Малыш, запомни наш совет: </a:t>
            </a:r>
          </a:p>
          <a:p>
            <a:r>
              <a:rPr lang="ru-RU" sz="2000">
                <a:latin typeface="Arial" charset="0"/>
              </a:rPr>
              <a:t>С тобой чтоб не случилось бед, </a:t>
            </a:r>
          </a:p>
          <a:p>
            <a:r>
              <a:rPr lang="ru-RU" sz="2000">
                <a:latin typeface="Arial" charset="0"/>
              </a:rPr>
              <a:t>Еще немного подожди: </a:t>
            </a:r>
          </a:p>
          <a:p>
            <a:r>
              <a:rPr lang="ru-RU" sz="2000">
                <a:latin typeface="Arial" charset="0"/>
              </a:rPr>
              <a:t>Сперва придется подрасти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4114800"/>
            <a:ext cx="346646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инструментами 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работай осторожно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1905000" y="1143000"/>
            <a:ext cx="5257800" cy="42037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>
                <a:solidFill>
                  <a:srgbClr val="063CD4"/>
                </a:solidFill>
              </a:rPr>
              <a:t>Не повторяй ошибки маленьких друзей Филина.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50"/>
            <a:ext cx="7010400" cy="682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5181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1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15" fill="hold"/>
                                        <p:tgtEl>
                                          <p:spTgt spid="512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0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0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0" y="0"/>
            <a:ext cx="3886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4114800" y="304800"/>
            <a:ext cx="4419600" cy="532453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latin typeface="Arial" charset="0"/>
              </a:rPr>
              <a:t>Если квартира твоя высоко</a:t>
            </a:r>
          </a:p>
          <a:p>
            <a:r>
              <a:rPr lang="ru-RU" sz="2000" dirty="0">
                <a:latin typeface="Arial" charset="0"/>
              </a:rPr>
              <a:t>И добираться домой нелегко,</a:t>
            </a:r>
          </a:p>
          <a:p>
            <a:r>
              <a:rPr lang="ru-RU" sz="2000" dirty="0">
                <a:latin typeface="Arial" charset="0"/>
              </a:rPr>
              <a:t>Пользуйся лифтом, </a:t>
            </a:r>
          </a:p>
          <a:p>
            <a:r>
              <a:rPr lang="ru-RU" sz="2000" dirty="0">
                <a:latin typeface="Arial" charset="0"/>
              </a:rPr>
              <a:t>но только учти:</a:t>
            </a:r>
          </a:p>
          <a:p>
            <a:r>
              <a:rPr lang="ru-RU" sz="2000" dirty="0">
                <a:latin typeface="Arial" charset="0"/>
              </a:rPr>
              <a:t>В лифт с незнакомыми </a:t>
            </a:r>
          </a:p>
          <a:p>
            <a:pPr>
              <a:buFontTx/>
              <a:buChar char="-"/>
            </a:pPr>
            <a:r>
              <a:rPr lang="ru-RU" sz="2000" dirty="0">
                <a:latin typeface="Arial" charset="0"/>
              </a:rPr>
              <a:t>не заходи!</a:t>
            </a:r>
          </a:p>
          <a:p>
            <a:pPr>
              <a:buFontTx/>
              <a:buChar char="-"/>
            </a:pPr>
            <a:endParaRPr lang="ru-RU" sz="2000" dirty="0">
              <a:latin typeface="Arial" charset="0"/>
            </a:endParaRPr>
          </a:p>
          <a:p>
            <a:r>
              <a:rPr lang="ru-RU" sz="2000" dirty="0">
                <a:latin typeface="Arial" charset="0"/>
              </a:rPr>
              <a:t>Могут обидеть тебя, напугать...</a:t>
            </a:r>
          </a:p>
          <a:p>
            <a:r>
              <a:rPr lang="ru-RU" sz="2000" dirty="0">
                <a:latin typeface="Arial" charset="0"/>
              </a:rPr>
              <a:t>Можешь серьезно,</a:t>
            </a:r>
          </a:p>
          <a:p>
            <a:r>
              <a:rPr lang="ru-RU" sz="2000" dirty="0">
                <a:latin typeface="Arial" charset="0"/>
              </a:rPr>
              <a:t> мой друг, пострадать...</a:t>
            </a:r>
          </a:p>
          <a:p>
            <a:endParaRPr lang="ru-RU" sz="2000" dirty="0">
              <a:latin typeface="Arial" charset="0"/>
            </a:endParaRPr>
          </a:p>
          <a:p>
            <a:r>
              <a:rPr lang="ru-RU" sz="2000" dirty="0">
                <a:latin typeface="Arial" charset="0"/>
              </a:rPr>
              <a:t>Будь осторожней, </a:t>
            </a:r>
          </a:p>
          <a:p>
            <a:r>
              <a:rPr lang="ru-RU" sz="2000" dirty="0">
                <a:latin typeface="Arial" charset="0"/>
              </a:rPr>
              <a:t>всегда берегись</a:t>
            </a:r>
          </a:p>
          <a:p>
            <a:r>
              <a:rPr lang="ru-RU" sz="2000" dirty="0">
                <a:latin typeface="Arial" charset="0"/>
              </a:rPr>
              <a:t>И с незнакомцами </a:t>
            </a:r>
          </a:p>
          <a:p>
            <a:r>
              <a:rPr lang="ru-RU" sz="2000" dirty="0">
                <a:latin typeface="Arial" charset="0"/>
              </a:rPr>
              <a:t>в лифт не садись!</a:t>
            </a:r>
          </a:p>
          <a:p>
            <a:r>
              <a:rPr lang="ru-RU" sz="2000" dirty="0">
                <a:latin typeface="Arial" charset="0"/>
              </a:rPr>
              <a:t/>
            </a:r>
            <a:br>
              <a:rPr lang="ru-RU" sz="2000" dirty="0">
                <a:latin typeface="Arial" charset="0"/>
              </a:rPr>
            </a:br>
            <a:endParaRPr lang="ru-RU" sz="200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0" y="5629336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Запомни! С незнакомыми людьми не разговаривай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534400" cy="577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29600" y="601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0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693" fill="hold"/>
                                        <p:tgtEl>
                                          <p:spTgt spid="501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17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0179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5295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5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1060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-76200"/>
            <a:ext cx="47244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9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12" fill="hold"/>
                                        <p:tgtEl>
                                          <p:spTgt spid="491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15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915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" y="0"/>
            <a:ext cx="6759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58200" y="601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86" fill="hold"/>
                                        <p:tgtEl>
                                          <p:spTgt spid="48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13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8131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848600" cy="682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6019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35" fill="hold"/>
                                        <p:tgtEl>
                                          <p:spTgt spid="47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10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107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9850" y="0"/>
            <a:ext cx="64706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0" y="5943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154" fill="hold"/>
                                        <p:tgtEl>
                                          <p:spTgt spid="460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08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08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6781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Записанный звук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6200" y="48768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256" fill="hold"/>
                                        <p:tgtEl>
                                          <p:spTgt spid="4505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05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059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Oval 5"/>
          <p:cNvSpPr>
            <a:spLocks noChangeArrowheads="1"/>
          </p:cNvSpPr>
          <p:nvPr/>
        </p:nvSpPr>
        <p:spPr bwMode="auto">
          <a:xfrm>
            <a:off x="1676400" y="1600200"/>
            <a:ext cx="6248400" cy="28956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99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8675" name="Text Box 4"/>
          <p:cNvSpPr txBox="1">
            <a:spLocks noChangeArrowheads="1"/>
          </p:cNvSpPr>
          <p:nvPr/>
        </p:nvSpPr>
        <p:spPr bwMode="auto">
          <a:xfrm>
            <a:off x="2362200" y="1981200"/>
            <a:ext cx="54102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5400" i="1">
                <a:solidFill>
                  <a:schemeClr val="folHlink"/>
                </a:solidFill>
              </a:rPr>
              <a:t>Хороших каникул!!!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381000" y="228600"/>
            <a:ext cx="5486400" cy="46640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" charset="0"/>
              </a:rPr>
              <a:t>Если телефон звонит,</a:t>
            </a:r>
          </a:p>
          <a:p>
            <a:r>
              <a:rPr lang="ru-RU" sz="2000">
                <a:latin typeface="Arial" charset="0"/>
              </a:rPr>
              <a:t>Кто-то в трубку говорит:</a:t>
            </a:r>
          </a:p>
          <a:p>
            <a:r>
              <a:rPr lang="ru-RU" sz="2000">
                <a:latin typeface="Arial" charset="0"/>
              </a:rPr>
              <a:t>- И куда же я попал?</a:t>
            </a:r>
          </a:p>
          <a:p>
            <a:r>
              <a:rPr lang="ru-RU" sz="2000">
                <a:latin typeface="Arial" charset="0"/>
              </a:rPr>
              <a:t>Номер я какой набрал?</a:t>
            </a:r>
          </a:p>
          <a:p>
            <a:r>
              <a:rPr lang="ru-RU" sz="2000">
                <a:latin typeface="Arial" charset="0"/>
              </a:rPr>
              <a:t>Как тебя зовут, малыш?</a:t>
            </a:r>
          </a:p>
          <a:p>
            <a:endParaRPr lang="ru-RU" sz="2000">
              <a:latin typeface="Arial" charset="0"/>
            </a:endParaRPr>
          </a:p>
          <a:p>
            <a:r>
              <a:rPr lang="ru-RU" sz="2000">
                <a:latin typeface="Arial" charset="0"/>
              </a:rPr>
              <a:t>Дома с кем сейчас сидишь? -</a:t>
            </a:r>
          </a:p>
          <a:p>
            <a:r>
              <a:rPr lang="ru-RU" sz="2000">
                <a:latin typeface="Arial" charset="0"/>
              </a:rPr>
              <a:t>Ничего не отвечай,</a:t>
            </a:r>
          </a:p>
          <a:p>
            <a:r>
              <a:rPr lang="ru-RU" sz="2000">
                <a:latin typeface="Arial" charset="0"/>
              </a:rPr>
              <a:t>Просто маму подзывай!</a:t>
            </a:r>
          </a:p>
          <a:p>
            <a:r>
              <a:rPr lang="ru-RU" sz="2000">
                <a:latin typeface="Arial" charset="0"/>
              </a:rPr>
              <a:t>Если взрослых дома нет, </a:t>
            </a:r>
          </a:p>
          <a:p>
            <a:r>
              <a:rPr lang="ru-RU" sz="2000">
                <a:latin typeface="Arial" charset="0"/>
              </a:rPr>
              <a:t>Не веди ни с кем бесед, </a:t>
            </a:r>
          </a:p>
          <a:p>
            <a:r>
              <a:rPr lang="ru-RU" sz="2000">
                <a:latin typeface="Arial" charset="0"/>
              </a:rPr>
              <a:t>«До свидания!» - скажи,</a:t>
            </a:r>
          </a:p>
          <a:p>
            <a:r>
              <a:rPr lang="ru-RU" sz="2000">
                <a:latin typeface="Arial" charset="0"/>
              </a:rPr>
              <a:t> Быстро трубку положи!</a:t>
            </a:r>
          </a:p>
          <a:p>
            <a:r>
              <a:rPr lang="ru-RU" sz="2000">
                <a:latin typeface="Arial" charset="0"/>
              </a:rPr>
              <a:t/>
            </a:r>
            <a:br>
              <a:rPr lang="ru-RU" sz="2000">
                <a:latin typeface="Arial" charset="0"/>
              </a:rPr>
            </a:br>
            <a:endParaRPr lang="ru-RU" sz="2000">
              <a:latin typeface="Arial" charset="0"/>
            </a:endParaRP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4191000" y="1752600"/>
            <a:ext cx="4800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600200" y="54102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Запомни! С незнакомыми людьми по телефону разговаривать нельзя.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838200" y="304800"/>
            <a:ext cx="3505200" cy="496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Text Box 6"/>
          <p:cNvSpPr txBox="1">
            <a:spLocks noChangeArrowheads="1"/>
          </p:cNvSpPr>
          <p:nvPr/>
        </p:nvSpPr>
        <p:spPr bwMode="auto">
          <a:xfrm>
            <a:off x="4876800" y="1981200"/>
            <a:ext cx="3886200" cy="2835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0" dirty="0">
                <a:latin typeface="Arial" charset="0"/>
              </a:rPr>
              <a:t>Если позвонил звонок,</a:t>
            </a:r>
          </a:p>
          <a:p>
            <a:r>
              <a:rPr lang="ru-RU" sz="2000" b="0" dirty="0">
                <a:latin typeface="Arial" charset="0"/>
              </a:rPr>
              <a:t>Посмотри сперва в глазок,</a:t>
            </a:r>
          </a:p>
          <a:p>
            <a:r>
              <a:rPr lang="ru-RU" sz="2000" b="0" dirty="0">
                <a:latin typeface="Arial" charset="0"/>
              </a:rPr>
              <a:t>В гости кто пришел, узнай,</a:t>
            </a:r>
          </a:p>
          <a:p>
            <a:r>
              <a:rPr lang="ru-RU" sz="2000" b="0" dirty="0">
                <a:latin typeface="Arial" charset="0"/>
              </a:rPr>
              <a:t>Но чужим - не открывай!</a:t>
            </a:r>
          </a:p>
          <a:p>
            <a:r>
              <a:rPr lang="ru-RU" sz="2000" b="0" dirty="0">
                <a:latin typeface="Arial" charset="0"/>
              </a:rPr>
              <a:t>Если нет глазка, тогда:</a:t>
            </a:r>
          </a:p>
          <a:p>
            <a:r>
              <a:rPr lang="ru-RU" sz="2000" b="0" dirty="0">
                <a:latin typeface="Arial" charset="0"/>
              </a:rPr>
              <a:t> «Кто же там?» - спроси всегда,</a:t>
            </a:r>
          </a:p>
          <a:p>
            <a:r>
              <a:rPr lang="ru-RU" sz="2000" b="0" dirty="0">
                <a:latin typeface="Arial" charset="0"/>
              </a:rPr>
              <a:t> А не станут отвечать </a:t>
            </a:r>
          </a:p>
          <a:p>
            <a:r>
              <a:rPr lang="ru-RU" sz="2000" b="0" dirty="0">
                <a:latin typeface="Arial" charset="0"/>
              </a:rPr>
              <a:t>-Дверь не надо открывать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00200" y="5334000"/>
            <a:ext cx="8259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Запомни! Дверь открывай только тогда,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когда разрешат родители.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533400" y="838200"/>
            <a:ext cx="356235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5"/>
          <p:cNvSpPr txBox="1">
            <a:spLocks noChangeArrowheads="1"/>
          </p:cNvSpPr>
          <p:nvPr/>
        </p:nvSpPr>
        <p:spPr bwMode="auto">
          <a:xfrm>
            <a:off x="4800600" y="1524000"/>
            <a:ext cx="3810000" cy="3785652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Arial" charset="0"/>
              </a:rPr>
              <a:t>Ребята, вам твердят не зря: Играть со спичками нельзя! Огонь опасен, к сожаленью, Для всех людей без исключенья!</a:t>
            </a:r>
          </a:p>
          <a:p>
            <a:endParaRPr lang="ru-RU" sz="2000" dirty="0">
              <a:latin typeface="Arial" charset="0"/>
            </a:endParaRPr>
          </a:p>
          <a:p>
            <a:r>
              <a:rPr lang="ru-RU" sz="2000" dirty="0">
                <a:latin typeface="Arial" charset="0"/>
              </a:rPr>
              <a:t>Его так трудно потушить -</a:t>
            </a:r>
          </a:p>
          <a:p>
            <a:r>
              <a:rPr lang="ru-RU" sz="2000" dirty="0">
                <a:latin typeface="Arial" charset="0"/>
              </a:rPr>
              <a:t>Он может всё вокруг спалить!</a:t>
            </a:r>
          </a:p>
          <a:p>
            <a:r>
              <a:rPr lang="ru-RU" sz="2000" dirty="0">
                <a:latin typeface="Arial" charset="0"/>
              </a:rPr>
              <a:t>И вот уже в огне - весь дом...</a:t>
            </a:r>
          </a:p>
          <a:p>
            <a:r>
              <a:rPr lang="ru-RU" sz="2000" dirty="0">
                <a:latin typeface="Arial" charset="0"/>
              </a:rPr>
              <a:t>Опасны шалости с огнем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4419600"/>
            <a:ext cx="457106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Запомни!</a:t>
            </a:r>
            <a:b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Играть с огнём нельзя.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/>
          <p:cNvPicPr>
            <a:picLocks noChangeAspect="1" noChangeArrowheads="1"/>
          </p:cNvPicPr>
          <p:nvPr/>
        </p:nvPicPr>
        <p:blipFill>
          <a:blip r:embed="rId2" cstate="print">
            <a:lum bright="-12000" contrast="6000"/>
          </a:blip>
          <a:srcRect/>
          <a:stretch>
            <a:fillRect/>
          </a:stretch>
        </p:blipFill>
        <p:spPr bwMode="auto">
          <a:xfrm>
            <a:off x="533400" y="457200"/>
            <a:ext cx="3838575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4572000" y="2590800"/>
            <a:ext cx="3886200" cy="2835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Arial" charset="0"/>
              </a:rPr>
              <a:t>Ты, малыш, запомнить должен:</a:t>
            </a:r>
          </a:p>
          <a:p>
            <a:r>
              <a:rPr lang="ru-RU" sz="2000" dirty="0">
                <a:latin typeface="Arial" charset="0"/>
              </a:rPr>
              <a:t>Будь с розеткой осторожен!</a:t>
            </a:r>
          </a:p>
          <a:p>
            <a:r>
              <a:rPr lang="ru-RU" sz="2000" dirty="0">
                <a:latin typeface="Arial" charset="0"/>
              </a:rPr>
              <a:t>С ней не должен ты играть,</a:t>
            </a:r>
          </a:p>
          <a:p>
            <a:endParaRPr lang="ru-RU" sz="2000" dirty="0">
              <a:latin typeface="Arial" charset="0"/>
            </a:endParaRPr>
          </a:p>
          <a:p>
            <a:r>
              <a:rPr lang="ru-RU" sz="2000" dirty="0">
                <a:latin typeface="Arial" charset="0"/>
              </a:rPr>
              <a:t>Шпильку, гвоздь туда совать -</a:t>
            </a:r>
          </a:p>
          <a:p>
            <a:r>
              <a:rPr lang="ru-RU" sz="2000" dirty="0">
                <a:latin typeface="Arial" charset="0"/>
              </a:rPr>
              <a:t>Дело кончится бедой:</a:t>
            </a:r>
          </a:p>
          <a:p>
            <a:r>
              <a:rPr lang="ru-RU" sz="2000" dirty="0">
                <a:latin typeface="Arial" charset="0"/>
              </a:rPr>
              <a:t>Ток в розетке очень злой!!!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399" y="4876800"/>
            <a:ext cx="411480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Запомни!</a:t>
            </a: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Будь с розеткой 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осторожен.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12000"/>
          </a:blip>
          <a:srcRect/>
          <a:stretch>
            <a:fillRect/>
          </a:stretch>
        </p:blipFill>
        <p:spPr bwMode="auto">
          <a:xfrm>
            <a:off x="3200400" y="0"/>
            <a:ext cx="360997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228600" y="457200"/>
            <a:ext cx="3048000" cy="43592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Arial" charset="0"/>
              </a:rPr>
              <a:t>Захочешь форточку открыть</a:t>
            </a:r>
          </a:p>
          <a:p>
            <a:r>
              <a:rPr lang="ru-RU" sz="2000">
                <a:latin typeface="Arial" charset="0"/>
              </a:rPr>
              <a:t> -Старайся осторожней быть: </a:t>
            </a:r>
          </a:p>
          <a:p>
            <a:r>
              <a:rPr lang="ru-RU" sz="2000">
                <a:latin typeface="Arial" charset="0"/>
              </a:rPr>
              <a:t>На подоконник не вставай И на стекло не нажимай;</a:t>
            </a:r>
          </a:p>
          <a:p>
            <a:r>
              <a:rPr lang="ru-RU" sz="2000">
                <a:latin typeface="Arial" charset="0"/>
              </a:rPr>
              <a:t>А вдруг не выдержит оно?</a:t>
            </a:r>
          </a:p>
          <a:p>
            <a:r>
              <a:rPr lang="ru-RU" sz="2000">
                <a:latin typeface="Arial" charset="0"/>
              </a:rPr>
              <a:t>И расколется окно -</a:t>
            </a:r>
          </a:p>
          <a:p>
            <a:r>
              <a:rPr lang="ru-RU" sz="2000">
                <a:latin typeface="Arial" charset="0"/>
              </a:rPr>
              <a:t>Ты свалиться можешь вниз.</a:t>
            </a:r>
          </a:p>
          <a:p>
            <a:r>
              <a:rPr lang="ru-RU" sz="2000">
                <a:latin typeface="Arial" charset="0"/>
              </a:rPr>
              <a:t>Зачем тебе такой сюрприз?</a:t>
            </a:r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4953000" y="4038600"/>
            <a:ext cx="3962400" cy="22891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Arial" charset="0"/>
              </a:rPr>
              <a:t>На балконе - так и знай!</a:t>
            </a:r>
          </a:p>
          <a:p>
            <a:r>
              <a:rPr lang="ru-RU">
                <a:latin typeface="Arial" charset="0"/>
              </a:rPr>
              <a:t> -Ты на стулья не вставай, </a:t>
            </a:r>
          </a:p>
          <a:p>
            <a:r>
              <a:rPr lang="ru-RU">
                <a:latin typeface="Arial" charset="0"/>
              </a:rPr>
              <a:t>На перила не взбирайся, </a:t>
            </a:r>
          </a:p>
          <a:p>
            <a:r>
              <a:rPr lang="ru-RU">
                <a:latin typeface="Arial" charset="0"/>
              </a:rPr>
              <a:t>Низко не перегибайся </a:t>
            </a:r>
          </a:p>
          <a:p>
            <a:r>
              <a:rPr lang="ru-RU">
                <a:latin typeface="Arial" charset="0"/>
              </a:rPr>
              <a:t>-Это может быть опасно: </a:t>
            </a:r>
          </a:p>
          <a:p>
            <a:r>
              <a:rPr lang="ru-RU">
                <a:latin typeface="Arial" charset="0"/>
              </a:rPr>
              <a:t>Падать сверху так ужасно!!!</a:t>
            </a:r>
          </a:p>
          <a:p>
            <a:r>
              <a:rPr lang="ru-RU">
                <a:latin typeface="Arial" charset="0"/>
              </a:rPr>
              <a:t/>
            </a:r>
            <a:br>
              <a:rPr lang="ru-RU">
                <a:latin typeface="Arial" charset="0"/>
              </a:rPr>
            </a:br>
            <a:endParaRPr lang="ru-RU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5029201"/>
            <a:ext cx="39289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Запомни!</a:t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подоконник не вставай.</a:t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перила не взбирайся.</a:t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Низко не перегибайся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-6000"/>
          </a:blip>
          <a:srcRect/>
          <a:stretch>
            <a:fillRect/>
          </a:stretch>
        </p:blipFill>
        <p:spPr bwMode="auto">
          <a:xfrm>
            <a:off x="3429000" y="304800"/>
            <a:ext cx="5181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2438400" y="4343400"/>
            <a:ext cx="4114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b="0">
              <a:latin typeface="Arial" charset="0"/>
            </a:endParaRPr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304800" y="304800"/>
            <a:ext cx="3352800" cy="34448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>
                <a:latin typeface="Arial" charset="0"/>
              </a:rPr>
              <a:t>Дверь входную осторожно</a:t>
            </a:r>
          </a:p>
          <a:p>
            <a:r>
              <a:rPr lang="ru-RU" sz="2000" dirty="0">
                <a:latin typeface="Arial" charset="0"/>
              </a:rPr>
              <a:t>Надо закрывать;</a:t>
            </a:r>
          </a:p>
          <a:p>
            <a:r>
              <a:rPr lang="ru-RU" sz="2000" dirty="0">
                <a:latin typeface="Arial" charset="0"/>
              </a:rPr>
              <a:t>А иначе, друг мой, можно</a:t>
            </a:r>
          </a:p>
          <a:p>
            <a:r>
              <a:rPr lang="ru-RU" sz="2000" dirty="0">
                <a:latin typeface="Arial" charset="0"/>
              </a:rPr>
              <a:t>Пальцы там прижать...</a:t>
            </a:r>
          </a:p>
          <a:p>
            <a:r>
              <a:rPr lang="ru-RU" sz="2000" dirty="0">
                <a:latin typeface="Arial" charset="0"/>
              </a:rPr>
              <a:t>Будет больно - и польются </a:t>
            </a:r>
            <a:r>
              <a:rPr lang="ru-RU" sz="2000" dirty="0" smtClean="0">
                <a:latin typeface="Arial" charset="0"/>
              </a:rPr>
              <a:t/>
            </a:r>
            <a:br>
              <a:rPr lang="ru-RU" sz="2000" dirty="0" smtClean="0">
                <a:latin typeface="Arial" charset="0"/>
              </a:rPr>
            </a:br>
            <a:r>
              <a:rPr lang="ru-RU" sz="2000" dirty="0" smtClean="0">
                <a:latin typeface="Arial" charset="0"/>
              </a:rPr>
              <a:t>Слезы </a:t>
            </a:r>
            <a:r>
              <a:rPr lang="ru-RU" sz="2000" dirty="0">
                <a:latin typeface="Arial" charset="0"/>
              </a:rPr>
              <a:t>в два ручья;</a:t>
            </a:r>
          </a:p>
          <a:p>
            <a:r>
              <a:rPr lang="ru-RU" sz="2000" dirty="0">
                <a:latin typeface="Arial" charset="0"/>
              </a:rPr>
              <a:t> И тебя жалеть сбегутся</a:t>
            </a:r>
          </a:p>
          <a:p>
            <a:r>
              <a:rPr lang="ru-RU" sz="2000" dirty="0">
                <a:latin typeface="Arial" charset="0"/>
              </a:rPr>
              <a:t> Все твои друзья...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48006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Запомни!</a:t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Двери надо закрывать осторожно. В этот момент</a:t>
            </a:r>
            <a:b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убирай пальцы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 cstate="print">
            <a:lum bright="-12000" contrast="-6000"/>
          </a:blip>
          <a:srcRect/>
          <a:stretch>
            <a:fillRect/>
          </a:stretch>
        </p:blipFill>
        <p:spPr bwMode="auto">
          <a:xfrm>
            <a:off x="4495800" y="609601"/>
            <a:ext cx="41433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609600" y="609600"/>
            <a:ext cx="3886200" cy="2530475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latin typeface="Arial" charset="0"/>
              </a:rPr>
              <a:t>В уши, нос нельзя совать</a:t>
            </a:r>
          </a:p>
          <a:p>
            <a:pPr algn="ctr"/>
            <a:r>
              <a:rPr lang="ru-RU" sz="2000">
                <a:latin typeface="Arial" charset="0"/>
              </a:rPr>
              <a:t>Мелкие предметы.</a:t>
            </a:r>
          </a:p>
          <a:p>
            <a:pPr algn="ctr"/>
            <a:r>
              <a:rPr lang="ru-RU" sz="2000">
                <a:latin typeface="Arial" charset="0"/>
              </a:rPr>
              <a:t>Могут там они застрять -</a:t>
            </a:r>
          </a:p>
          <a:p>
            <a:pPr algn="ctr"/>
            <a:r>
              <a:rPr lang="ru-RU" sz="2000">
                <a:latin typeface="Arial" charset="0"/>
              </a:rPr>
              <a:t>Помните про это!</a:t>
            </a:r>
          </a:p>
          <a:p>
            <a:pPr algn="ctr"/>
            <a:r>
              <a:rPr lang="ru-RU" sz="2000">
                <a:latin typeface="Arial" charset="0"/>
              </a:rPr>
              <a:t>И придется вас везти </a:t>
            </a:r>
          </a:p>
          <a:p>
            <a:pPr algn="ctr"/>
            <a:r>
              <a:rPr lang="ru-RU" sz="2000">
                <a:latin typeface="Arial" charset="0"/>
              </a:rPr>
              <a:t>К медикам в больницу!</a:t>
            </a:r>
          </a:p>
          <a:p>
            <a:pPr algn="ctr"/>
            <a:r>
              <a:rPr lang="ru-RU" sz="2000">
                <a:latin typeface="Arial" charset="0"/>
              </a:rPr>
              <a:t> Глупо так себя вести, </a:t>
            </a:r>
          </a:p>
          <a:p>
            <a:pPr algn="ctr"/>
            <a:r>
              <a:rPr lang="ru-RU" sz="2000">
                <a:latin typeface="Arial" charset="0"/>
              </a:rPr>
              <a:t>Просто не годится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9200" y="4343400"/>
            <a:ext cx="73383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Запомни! </a:t>
            </a:r>
            <a:b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совать в уши, нос мелкие предметы.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3">
      <a:dk1>
        <a:srgbClr val="000000"/>
      </a:dk1>
      <a:lt1>
        <a:srgbClr val="FFFFFF"/>
      </a:lt1>
      <a:dk2>
        <a:srgbClr val="000000"/>
      </a:dk2>
      <a:lt2>
        <a:srgbClr val="3399FF"/>
      </a:lt2>
      <a:accent1>
        <a:srgbClr val="CCECFF"/>
      </a:accent1>
      <a:accent2>
        <a:srgbClr val="008080"/>
      </a:accent2>
      <a:accent3>
        <a:srgbClr val="FFFFFF"/>
      </a:accent3>
      <a:accent4>
        <a:srgbClr val="000000"/>
      </a:accent4>
      <a:accent5>
        <a:srgbClr val="E2F4FF"/>
      </a:accent5>
      <a:accent6>
        <a:srgbClr val="007373"/>
      </a:accent6>
      <a:hlink>
        <a:srgbClr val="009999"/>
      </a:hlink>
      <a:folHlink>
        <a:srgbClr val="3366CC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279</TotalTime>
  <Words>816</Words>
  <Application>Microsoft Office PowerPoint</Application>
  <PresentationFormat>Экран (4:3)</PresentationFormat>
  <Paragraphs>182</Paragraphs>
  <Slides>26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Пастель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DNS</cp:lastModifiedBy>
  <cp:revision>79</cp:revision>
  <cp:lastPrinted>1601-01-01T00:00:00Z</cp:lastPrinted>
  <dcterms:created xsi:type="dcterms:W3CDTF">1601-01-01T00:00:00Z</dcterms:created>
  <dcterms:modified xsi:type="dcterms:W3CDTF">2016-02-12T09:28:42Z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